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3" r:id="rId17"/>
    <p:sldId id="284" r:id="rId18"/>
    <p:sldId id="271" r:id="rId19"/>
    <p:sldId id="272" r:id="rId20"/>
    <p:sldId id="276" r:id="rId21"/>
    <p:sldId id="277" r:id="rId22"/>
    <p:sldId id="278" r:id="rId23"/>
    <p:sldId id="279" r:id="rId24"/>
    <p:sldId id="285" r:id="rId25"/>
    <p:sldId id="286" r:id="rId26"/>
    <p:sldId id="287" r:id="rId27"/>
    <p:sldId id="288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F10C-E06C-4A6A-831D-08D1D2965CB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9E3F-B2D7-4BC8-A351-43E1E8C20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F10C-E06C-4A6A-831D-08D1D2965CB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9E3F-B2D7-4BC8-A351-43E1E8C20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F10C-E06C-4A6A-831D-08D1D2965CB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9E3F-B2D7-4BC8-A351-43E1E8C20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F10C-E06C-4A6A-831D-08D1D2965CB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9E3F-B2D7-4BC8-A351-43E1E8C20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F10C-E06C-4A6A-831D-08D1D2965CB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9E3F-B2D7-4BC8-A351-43E1E8C20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F10C-E06C-4A6A-831D-08D1D2965CB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9E3F-B2D7-4BC8-A351-43E1E8C20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F10C-E06C-4A6A-831D-08D1D2965CB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9E3F-B2D7-4BC8-A351-43E1E8C20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F10C-E06C-4A6A-831D-08D1D2965CB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9E3F-B2D7-4BC8-A351-43E1E8C20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F10C-E06C-4A6A-831D-08D1D2965CB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9E3F-B2D7-4BC8-A351-43E1E8C20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F10C-E06C-4A6A-831D-08D1D2965CB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9E3F-B2D7-4BC8-A351-43E1E8C20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F10C-E06C-4A6A-831D-08D1D2965CB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9E3F-B2D7-4BC8-A351-43E1E8C20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F10C-E06C-4A6A-831D-08D1D2965CBD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A9E3F-B2D7-4BC8-A351-43E1E8C20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85927"/>
            <a:ext cx="7772400" cy="25003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Сравнительный анализ дизельного топлива, реализуемого АЗС г.Оренбурга и г.Уральска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5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1295371" cy="1630548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2643174" y="4357694"/>
            <a:ext cx="6286544" cy="19288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студент группы 14Хим(ба)Нх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Уколова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А.Н.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 доцент, кандидат                  химический наук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Кунавина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Е.А.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i-vybore-reziny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857232"/>
            <a:ext cx="7794146" cy="584561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intca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8643998" cy="628652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9143998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00042"/>
            <a:ext cx="8163505" cy="607060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низ 19"/>
          <p:cNvSpPr/>
          <p:nvPr/>
        </p:nvSpPr>
        <p:spPr>
          <a:xfrm rot="2105401">
            <a:off x="3413693" y="1317097"/>
            <a:ext cx="183310" cy="180828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Показатели характеристик качества нефти и нефтепродуктов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62598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Специальные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Плотность                       Содержание воды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Вязкость               Октановые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цетановые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числа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9592875">
            <a:off x="5585052" y="1331367"/>
            <a:ext cx="192763" cy="181705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714480" y="3071810"/>
            <a:ext cx="2286016" cy="8572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857356" y="321468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72066" y="3071810"/>
            <a:ext cx="2714644" cy="857256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143504" y="321468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Специальные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Дизельное топливо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vro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357298"/>
            <a:ext cx="4064989" cy="517096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2786058"/>
            <a:ext cx="2571768" cy="78581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00430" y="2928934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Потребители ДТ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3857620" y="1857364"/>
            <a:ext cx="142876" cy="78581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857620" y="3786190"/>
            <a:ext cx="142876" cy="8572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143636" y="3071810"/>
            <a:ext cx="500066" cy="1428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2643174" y="3071810"/>
            <a:ext cx="500066" cy="14287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214942" y="3786190"/>
            <a:ext cx="142876" cy="8572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5214942" y="1857364"/>
            <a:ext cx="142876" cy="78581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00298" y="1000108"/>
            <a:ext cx="2143140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1000108"/>
            <a:ext cx="2214578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28860" y="4786322"/>
            <a:ext cx="2143140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929190" y="4786322"/>
            <a:ext cx="2143140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57158" y="2857496"/>
            <a:ext cx="2143140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786578" y="2857496"/>
            <a:ext cx="2143140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714612" y="1000108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Железнодорожный транспорт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2066" y="1000108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Грузовой автотранспорт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29454" y="3000372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Водный транспорт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0628" y="4929198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Военная техника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00298" y="478632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Дизельные электрогенераторы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034" y="285749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Легковой автотранспорт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072066" y="3286124"/>
            <a:ext cx="2357454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14546" y="3286124"/>
            <a:ext cx="2000264" cy="5000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8860" y="928670"/>
            <a:ext cx="4214842" cy="10001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Дизельное топливо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Маловязкое            Высоковязкое</a:t>
            </a:r>
          </a:p>
        </p:txBody>
      </p:sp>
      <p:sp>
        <p:nvSpPr>
          <p:cNvPr id="7" name="Стрелка вниз 6"/>
          <p:cNvSpPr/>
          <p:nvPr/>
        </p:nvSpPr>
        <p:spPr>
          <a:xfrm rot="1860718">
            <a:off x="3221181" y="2081853"/>
            <a:ext cx="73653" cy="112265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608173">
            <a:off x="5737554" y="2074588"/>
            <a:ext cx="79631" cy="110688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500570"/>
            <a:ext cx="2714644" cy="1774959"/>
          </a:xfrm>
          <a:prstGeom prst="rect">
            <a:avLst/>
          </a:prstGeom>
        </p:spPr>
      </p:pic>
      <p:pic>
        <p:nvPicPr>
          <p:cNvPr id="14" name="Рисунок 13" descr="im57685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500570"/>
            <a:ext cx="2857520" cy="1787663"/>
          </a:xfrm>
          <a:prstGeom prst="rect">
            <a:avLst/>
          </a:prstGeom>
        </p:spPr>
      </p:pic>
      <p:pic>
        <p:nvPicPr>
          <p:cNvPr id="15" name="Рисунок 14" descr="06012013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500570"/>
            <a:ext cx="2857520" cy="1811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Марки дизельного топлива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летнее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 - используется при температуре воздуха не ниже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0 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 и имеет в своем обозначении кол-во серы и температуру вспышки, например, Л-0,2-40;</a:t>
            </a:r>
          </a:p>
          <a:p>
            <a:pPr algn="just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зимнее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 - применяется при температурах не ниже -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20 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 и имеет в обозначении кол-во серы и температуру застывания, например, З-0,05 (-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25 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С);</a:t>
            </a:r>
          </a:p>
          <a:p>
            <a:pPr algn="just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арктическое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 - применяется до -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50 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С, имеет в обозначении кол-во серы и температуру застывания, например, А-0,05 (-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50 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С).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428728" y="207013"/>
          <a:ext cx="6286545" cy="655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15"/>
                <a:gridCol w="2095515"/>
                <a:gridCol w="2095515"/>
              </a:tblGrid>
              <a:tr h="28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Л-0,2-62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З-0,2-35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Цетановое число, не менее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Фракционный состав: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-50% перегоняемый при температуре, 0°С, не выше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-96% перегоняемый при температуре (конец перегонки), 0°С, не выше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Кинематическая вязкость при 20°С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3,0-6,0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1,8-5,0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Температура застывания, 0°С, не выше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-10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-35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Температура помутнения, 0°С, не выше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-5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-25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Температура вспышки, определяемая в закрытом тигле, 0°С, не ниже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Массовая доля серы, %, не более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Содержание сероводорода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отс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отс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Испытание на медной пластинке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выдерживает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выдерживает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Содержание водорастворимых кислот и щелочей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отс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отс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Кислотность, мг КОН на 100 см</a:t>
                      </a:r>
                      <a:r>
                        <a:rPr lang="ru-RU" sz="1100" baseline="30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, в пределах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Йодное число, г йода на 100 г топлива, не более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Содержание механических примесей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отс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отс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Содержание воды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отс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отс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Плотность, не более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860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840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trochemical clus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5400" dirty="0" smtClean="0"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Экспериментальная часть </a:t>
            </a:r>
            <a:endParaRPr lang="ru-RU" sz="5400" dirty="0"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Определение фракционного состава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_dXRSi6kS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214422"/>
            <a:ext cx="4071966" cy="5429289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плотности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gcJH7mI4b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3857652" cy="5143537"/>
          </a:xfrm>
        </p:spPr>
      </p:pic>
      <p:pic>
        <p:nvPicPr>
          <p:cNvPr id="5" name="Рисунок 4" descr="zXSf8MJ5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285860"/>
            <a:ext cx="3857652" cy="514353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вязкости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b_8KLnU1j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340768"/>
            <a:ext cx="3746329" cy="4995106"/>
          </a:xfrm>
        </p:spPr>
      </p:pic>
      <p:pic>
        <p:nvPicPr>
          <p:cNvPr id="5" name="Рисунок 4" descr="hello_html_mb9914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484784"/>
            <a:ext cx="2016224" cy="471563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53005" cy="662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6" y="1350803"/>
            <a:ext cx="8871160" cy="402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5" y="1412776"/>
            <a:ext cx="876008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эксперимента были измерены и получены такие показатели качества дизельного топлива, как: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ракционный состав;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плотность;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вязкость.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Нормам межгосударственных стандартов по показателю вязкости не соответствует летняя марка ДТ, реализуемого АЗС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Brent Fueller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Остальные показатели колеблются в пределах нормы.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ефтехимия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раздел химии, изучающий механизм превращений углеводородов нефти и природного газа в полезные продукты и сырьевые материалы;</a:t>
            </a:r>
          </a:p>
          <a:p>
            <a:pPr algn="just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раздел химической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технологии, описывающий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технологические процессы, применяемые в промышленности при переработке нефти и природного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газа;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отрасль химической промышленности, включающая производства, общей чертой которых является глубокая химическая переработка углеводородного сырья (фракций нефти, природного и попутного газа).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Нефть и нефтепродукты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Нефть – природная маслянистая горючая жидкость со специфическим запахом, источник получения всех видов жидкого топлива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ензина, керосина, дизельного и котельного топлива).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Нефть и нефтепродукты – нефтяные системы, представляющие собой сложные смеси углеводородов.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5171_2455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500570"/>
            <a:ext cx="3071810" cy="2047874"/>
          </a:xfrm>
          <a:prstGeom prst="rect">
            <a:avLst/>
          </a:prstGeom>
        </p:spPr>
      </p:pic>
      <p:pic>
        <p:nvPicPr>
          <p:cNvPr id="5" name="Рисунок 4" descr="1463051875-75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500570"/>
            <a:ext cx="3286116" cy="20604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Важнейшие продукты нефтепереработки</a:t>
            </a:r>
            <a:endParaRPr lang="ru-RU" sz="4000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-original-o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725" y="1600200"/>
            <a:ext cx="6802550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872e704a2f773cdaa79de07f4c152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27" y="571480"/>
            <a:ext cx="9046419" cy="600079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8624_893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8619205" cy="574274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.1превью_1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d3157567398b2d530260853bdf46ab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3643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250</Words>
  <Application>Microsoft Office PowerPoint</Application>
  <PresentationFormat>Экран (4:3)</PresentationFormat>
  <Paragraphs>108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Сравнительный анализ дизельного топлива, реализуемого АЗС г.Оренбурга и г.Уральска</vt:lpstr>
      <vt:lpstr>Презентация PowerPoint</vt:lpstr>
      <vt:lpstr>Нефтехимия</vt:lpstr>
      <vt:lpstr>Нефть и нефтепродукты</vt:lpstr>
      <vt:lpstr>Важнейшие продукты нефтепереработки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характеристик качества нефти и нефтепродуктов</vt:lpstr>
      <vt:lpstr>Дизельное топливо</vt:lpstr>
      <vt:lpstr>Презентация PowerPoint</vt:lpstr>
      <vt:lpstr>Презентация PowerPoint</vt:lpstr>
      <vt:lpstr>Марки дизельного топлива</vt:lpstr>
      <vt:lpstr>Презентация PowerPoint</vt:lpstr>
      <vt:lpstr>Презентация PowerPoint</vt:lpstr>
      <vt:lpstr>Определение фракционного состава</vt:lpstr>
      <vt:lpstr>Определение плотности </vt:lpstr>
      <vt:lpstr>Определение вязкости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дизельного топлива, реализуемого АЗС г.Оренбурга и г.Уральска</dc:title>
  <dc:creator>Настя</dc:creator>
  <cp:lastModifiedBy>Adminchik</cp:lastModifiedBy>
  <cp:revision>77</cp:revision>
  <dcterms:created xsi:type="dcterms:W3CDTF">2017-11-26T06:13:44Z</dcterms:created>
  <dcterms:modified xsi:type="dcterms:W3CDTF">2018-03-21T09:32:44Z</dcterms:modified>
</cp:coreProperties>
</file>